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8"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userDrawn="1">
          <p15:clr>
            <a:srgbClr val="A4A3A4"/>
          </p15:clr>
        </p15:guide>
        <p15:guide id="2" pos="1008" userDrawn="1">
          <p15:clr>
            <a:srgbClr val="A4A3A4"/>
          </p15:clr>
        </p15:guide>
        <p15:guide id="3" pos="2880" userDrawn="1">
          <p15:clr>
            <a:srgbClr val="A4A3A4"/>
          </p15:clr>
        </p15:guide>
        <p15:guide id="4"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636"/>
    <a:srgbClr val="883C84"/>
    <a:srgbClr val="2E44D8"/>
    <a:srgbClr val="A100FF"/>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9" autoAdjust="0"/>
    <p:restoredTop sz="90769" autoAdjust="0"/>
  </p:normalViewPr>
  <p:slideViewPr>
    <p:cSldViewPr>
      <p:cViewPr varScale="1">
        <p:scale>
          <a:sx n="67" d="100"/>
          <a:sy n="67" d="100"/>
        </p:scale>
        <p:origin x="1056" y="200"/>
      </p:cViewPr>
      <p:guideLst>
        <p:guide orient="horz" pos="1416"/>
        <p:guide pos="1008"/>
        <p:guide pos="2880"/>
        <p:guide pos="30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F:\IDrive\iTAS%20Training%20Files\Forage%20Details\Accenture\Task%2002\Data%20Set\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Drive\iTAS%20Training%20Files\Forage%20Details\Accenture\Task%2002\Data%20Set\Reac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15931019185983"/>
          <c:y val="7.2702108561045434E-2"/>
          <c:w val="0.73993345902184759"/>
          <c:h val="0.79247733046323854"/>
        </c:manualLayout>
      </c:layout>
      <c:barChart>
        <c:barDir val="bar"/>
        <c:grouping val="clustered"/>
        <c:varyColors val="0"/>
        <c:ser>
          <c:idx val="0"/>
          <c:order val="0"/>
          <c:tx>
            <c:strRef>
              <c:f>'Top 5 Categories'!$B$1</c:f>
              <c:strCache>
                <c:ptCount val="1"/>
                <c:pt idx="0">
                  <c:v>Score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numFmt formatCode="#,##0,\K" sourceLinked="0"/>
            <c:spPr>
              <a:noFill/>
              <a:ln>
                <a:noFill/>
              </a:ln>
              <a:effectLst/>
            </c:spPr>
            <c:txPr>
              <a:bodyPr rot="0" spcFirstLastPara="1" vertOverflow="ellipsis" vert="horz" wrap="square" anchor="ctr" anchorCtr="1"/>
              <a:lstStyle/>
              <a:p>
                <a:pPr>
                  <a:defRPr sz="1800" b="1"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#,##0</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DE39-429A-B0BE-557A7EA14ABF}"/>
            </c:ext>
          </c:extLst>
        </c:ser>
        <c:dLbls>
          <c:dLblPos val="inEnd"/>
          <c:showLegendKey val="0"/>
          <c:showVal val="1"/>
          <c:showCatName val="0"/>
          <c:showSerName val="0"/>
          <c:showPercent val="0"/>
          <c:showBubbleSize val="0"/>
        </c:dLbls>
        <c:gapWidth val="115"/>
        <c:overlap val="-20"/>
        <c:axId val="860446271"/>
        <c:axId val="693779824"/>
      </c:barChart>
      <c:catAx>
        <c:axId val="860446271"/>
        <c:scaling>
          <c:orientation val="maxMin"/>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1"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crossAx val="693779824"/>
        <c:crossesAt val="62000"/>
        <c:auto val="1"/>
        <c:lblAlgn val="ctr"/>
        <c:lblOffset val="100"/>
        <c:noMultiLvlLbl val="0"/>
      </c:catAx>
      <c:valAx>
        <c:axId val="693779824"/>
        <c:scaling>
          <c:orientation val="minMax"/>
        </c:scaling>
        <c:delete val="0"/>
        <c:axPos val="t"/>
        <c:majorGridlines>
          <c:spPr>
            <a:ln w="9525" cap="flat" cmpd="sng" algn="ctr">
              <a:solidFill>
                <a:schemeClr val="lt1">
                  <a:lumMod val="95000"/>
                  <a:alpha val="10000"/>
                </a:schemeClr>
              </a:solidFill>
              <a:round/>
            </a:ln>
            <a:effectLst/>
          </c:spPr>
        </c:majorGridlines>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1800" b="1"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crossAx val="8604462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800" b="1">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'Top 5 Categories'!$B$1</c:f>
              <c:strCache>
                <c:ptCount val="1"/>
                <c:pt idx="0">
                  <c:v>Score</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4C1-400B-A1A6-7C4EA52A3F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4C1-400B-A1A6-7C4EA52A3FC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4C1-400B-A1A6-7C4EA52A3FC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4C1-400B-A1A6-7C4EA52A3FCC}"/>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14C1-400B-A1A6-7C4EA52A3FCC}"/>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'Top 5 Categories'!$A$2:$A$6</c:f>
              <c:strCache>
                <c:ptCount val="5"/>
                <c:pt idx="0">
                  <c:v>Animals</c:v>
                </c:pt>
                <c:pt idx="1">
                  <c:v>Science</c:v>
                </c:pt>
                <c:pt idx="2">
                  <c:v>Healthy Eating</c:v>
                </c:pt>
                <c:pt idx="3">
                  <c:v>Technology</c:v>
                </c:pt>
                <c:pt idx="4">
                  <c:v>Food</c:v>
                </c:pt>
              </c:strCache>
            </c:strRef>
          </c:cat>
          <c:val>
            <c:numRef>
              <c:f>'Top 5 Categories'!$B$2:$B$6</c:f>
              <c:numCache>
                <c:formatCode>#,##0</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14C1-400B-A1A6-7C4EA52A3FC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2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26440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advClick="0" advTm="0">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0">
    <p:wipe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sv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latin typeface="Arial" panose="020B0604020202020204" pitchFamily="34" charset="0"/>
              <a:cs typeface="Arial" panose="020B0604020202020204" pitchFamily="34" charset="0"/>
            </a:endParaRPr>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latin typeface="Arial" panose="020B0604020202020204" pitchFamily="34" charset="0"/>
                  <a:cs typeface="Arial" panose="020B0604020202020204" pitchFamily="34" charset="0"/>
                </a:endParaRPr>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600200" y="3238500"/>
            <a:ext cx="6781800" cy="2846933"/>
          </a:xfrm>
          <a:prstGeom prst="rect">
            <a:avLst/>
          </a:prstGeom>
        </p:spPr>
        <p:txBody>
          <a:bodyPr wrap="square" lIns="0" tIns="0" rIns="0" bIns="0" rtlCol="0" anchor="t">
            <a:spAutoFit/>
          </a:bodyPr>
          <a:lstStyle/>
          <a:p>
            <a:pPr algn="ctr">
              <a:lnSpc>
                <a:spcPts val="11059"/>
              </a:lnSpc>
            </a:pPr>
            <a:r>
              <a:rPr lang="en-US" sz="10533" b="1" spc="-105" dirty="0">
                <a:solidFill>
                  <a:srgbClr val="FFFFFF"/>
                </a:solidFill>
                <a:latin typeface="Arial" panose="020B0604020202020204" pitchFamily="34" charset="0"/>
                <a:cs typeface="Arial" panose="020B0604020202020204" pitchFamily="34" charset="0"/>
              </a:rPr>
              <a:t>Data Analytics</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b="1" spc="-80" dirty="0">
                <a:solidFill>
                  <a:srgbClr val="000000"/>
                </a:solidFill>
                <a:latin typeface="Arial" panose="020B0604020202020204" pitchFamily="34" charset="0"/>
                <a:cs typeface="Arial" panose="020B0604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8" name="Group 27">
            <a:extLst>
              <a:ext uri="{FF2B5EF4-FFF2-40B4-BE49-F238E27FC236}">
                <a16:creationId xmlns:a16="http://schemas.microsoft.com/office/drawing/2014/main" id="{2849F4C5-0D4F-E5CB-9977-A959D6324319}"/>
              </a:ext>
            </a:extLst>
          </p:cNvPr>
          <p:cNvGrpSpPr/>
          <p:nvPr/>
        </p:nvGrpSpPr>
        <p:grpSpPr>
          <a:xfrm>
            <a:off x="10972800" y="1181100"/>
            <a:ext cx="7010400" cy="2388830"/>
            <a:chOff x="10972800" y="952500"/>
            <a:chExt cx="7010400" cy="2388830"/>
          </a:xfrm>
        </p:grpSpPr>
        <p:sp>
          <p:nvSpPr>
            <p:cNvPr id="17" name="Rectangle: Rounded Corners 16">
              <a:extLst>
                <a:ext uri="{FF2B5EF4-FFF2-40B4-BE49-F238E27FC236}">
                  <a16:creationId xmlns:a16="http://schemas.microsoft.com/office/drawing/2014/main" id="{9B6E6B1F-8D3F-D422-A696-97BA2752AE95}"/>
                </a:ext>
              </a:extLst>
            </p:cNvPr>
            <p:cNvSpPr/>
            <p:nvPr/>
          </p:nvSpPr>
          <p:spPr>
            <a:xfrm>
              <a:off x="10972800" y="95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ANALYSIS</a:t>
              </a:r>
            </a:p>
          </p:txBody>
        </p:sp>
        <p:sp>
          <p:nvSpPr>
            <p:cNvPr id="19" name="TextBox 18">
              <a:extLst>
                <a:ext uri="{FF2B5EF4-FFF2-40B4-BE49-F238E27FC236}">
                  <a16:creationId xmlns:a16="http://schemas.microsoft.com/office/drawing/2014/main" id="{9B812490-4131-4D3C-96CE-E240EA68619D}"/>
                </a:ext>
              </a:extLst>
            </p:cNvPr>
            <p:cNvSpPr txBox="1"/>
            <p:nvPr/>
          </p:nvSpPr>
          <p:spPr>
            <a:xfrm>
              <a:off x="10972800" y="1638300"/>
              <a:ext cx="7010400" cy="1703030"/>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Animals and science are two of the most popular content categories, this shows that people enjoy “real-life” and “factual” content the most. So I would recommend that you keep creating more contents relating to these two categories.</a:t>
              </a:r>
              <a:endParaRPr lang="en-IN" sz="1800" dirty="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42F7C430-8907-B854-443B-B49BD86942C4}"/>
              </a:ext>
            </a:extLst>
          </p:cNvPr>
          <p:cNvGrpSpPr/>
          <p:nvPr/>
        </p:nvGrpSpPr>
        <p:grpSpPr>
          <a:xfrm>
            <a:off x="10972800" y="3767921"/>
            <a:ext cx="7010400" cy="2804329"/>
            <a:chOff x="10972800" y="4762500"/>
            <a:chExt cx="7010400" cy="2804329"/>
          </a:xfrm>
        </p:grpSpPr>
        <p:sp>
          <p:nvSpPr>
            <p:cNvPr id="26" name="Rectangle: Rounded Corners 25">
              <a:extLst>
                <a:ext uri="{FF2B5EF4-FFF2-40B4-BE49-F238E27FC236}">
                  <a16:creationId xmlns:a16="http://schemas.microsoft.com/office/drawing/2014/main" id="{80FBA9F4-EF69-4E15-4AD6-C6386634EEC9}"/>
                </a:ext>
              </a:extLst>
            </p:cNvPr>
            <p:cNvSpPr/>
            <p:nvPr/>
          </p:nvSpPr>
          <p:spPr>
            <a:xfrm>
              <a:off x="10972800" y="476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INSIGHT</a:t>
              </a:r>
            </a:p>
          </p:txBody>
        </p:sp>
        <p:sp>
          <p:nvSpPr>
            <p:cNvPr id="27" name="TextBox 26">
              <a:extLst>
                <a:ext uri="{FF2B5EF4-FFF2-40B4-BE49-F238E27FC236}">
                  <a16:creationId xmlns:a16="http://schemas.microsoft.com/office/drawing/2014/main" id="{9300F4D9-E691-59D9-BEFE-C5D8E47BAC59}"/>
                </a:ext>
              </a:extLst>
            </p:cNvPr>
            <p:cNvSpPr txBox="1"/>
            <p:nvPr/>
          </p:nvSpPr>
          <p:spPr>
            <a:xfrm>
              <a:off x="10972800" y="5448300"/>
              <a:ext cx="7010400" cy="2118529"/>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p>
          </p:txBody>
        </p:sp>
      </p:grpSp>
      <p:grpSp>
        <p:nvGrpSpPr>
          <p:cNvPr id="30" name="Group 29">
            <a:extLst>
              <a:ext uri="{FF2B5EF4-FFF2-40B4-BE49-F238E27FC236}">
                <a16:creationId xmlns:a16="http://schemas.microsoft.com/office/drawing/2014/main" id="{383D5209-A24C-6263-7DD6-0BBB1B32861D}"/>
              </a:ext>
            </a:extLst>
          </p:cNvPr>
          <p:cNvGrpSpPr/>
          <p:nvPr/>
        </p:nvGrpSpPr>
        <p:grpSpPr>
          <a:xfrm>
            <a:off x="10972800" y="6667500"/>
            <a:ext cx="7010400" cy="3219827"/>
            <a:chOff x="10972800" y="4762500"/>
            <a:chExt cx="7010400" cy="3219827"/>
          </a:xfrm>
        </p:grpSpPr>
        <p:sp>
          <p:nvSpPr>
            <p:cNvPr id="31" name="Rectangle: Rounded Corners 30">
              <a:extLst>
                <a:ext uri="{FF2B5EF4-FFF2-40B4-BE49-F238E27FC236}">
                  <a16:creationId xmlns:a16="http://schemas.microsoft.com/office/drawing/2014/main" id="{B128DAA6-D832-A517-D22D-4AEBFF3329EA}"/>
                </a:ext>
              </a:extLst>
            </p:cNvPr>
            <p:cNvSpPr/>
            <p:nvPr/>
          </p:nvSpPr>
          <p:spPr>
            <a:xfrm>
              <a:off x="10972800" y="4762500"/>
              <a:ext cx="2819400" cy="6096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2200" b="1" dirty="0">
                  <a:solidFill>
                    <a:schemeClr val="tx1">
                      <a:lumMod val="95000"/>
                      <a:lumOff val="5000"/>
                    </a:schemeClr>
                  </a:solidFill>
                  <a:latin typeface="Arial" panose="020B0604020202020204" pitchFamily="34" charset="0"/>
                  <a:cs typeface="Arial" panose="020B0604020202020204" pitchFamily="34" charset="0"/>
                </a:rPr>
                <a:t>NEXT STEPS</a:t>
              </a:r>
            </a:p>
          </p:txBody>
        </p:sp>
        <p:sp>
          <p:nvSpPr>
            <p:cNvPr id="32" name="TextBox 31">
              <a:extLst>
                <a:ext uri="{FF2B5EF4-FFF2-40B4-BE49-F238E27FC236}">
                  <a16:creationId xmlns:a16="http://schemas.microsoft.com/office/drawing/2014/main" id="{B8ED61BC-A00C-AB8D-9CEA-519D631CEF9E}"/>
                </a:ext>
              </a:extLst>
            </p:cNvPr>
            <p:cNvSpPr txBox="1"/>
            <p:nvPr/>
          </p:nvSpPr>
          <p:spPr>
            <a:xfrm>
              <a:off x="10972800" y="5448300"/>
              <a:ext cx="7010400" cy="2534027"/>
            </a:xfrm>
            <a:prstGeom prst="rect">
              <a:avLst/>
            </a:prstGeom>
            <a:noFill/>
          </p:spPr>
          <p:txBody>
            <a:bodyPr wrap="square">
              <a:spAutoFit/>
            </a:bodyPr>
            <a:lstStyle/>
            <a:p>
              <a:pPr>
                <a:lnSpc>
                  <a:spcPct val="150000"/>
                </a:lnSpc>
              </a:pPr>
              <a:r>
                <a:rPr lang="en-US" sz="1800" b="0" i="0" dirty="0">
                  <a:effectLst/>
                  <a:latin typeface="Arial" panose="020B0604020202020204" pitchFamily="34" charset="0"/>
                  <a:cs typeface="Arial" panose="020B0604020202020204" pitchFamily="34" charset="0"/>
                </a:rPr>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4669076"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latin typeface="Arial" panose="020B0604020202020204" pitchFamily="34" charset="0"/>
                <a:cs typeface="Arial" panose="020B06040202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latin typeface="Arial" panose="020B0604020202020204" pitchFamily="34" charset="0"/>
                  <a:cs typeface="Arial" panose="020B0604020202020204" pitchFamily="34" charset="0"/>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rial" panose="020B0604020202020204" pitchFamily="34" charset="0"/>
                <a:cs typeface="Arial" panose="020B06040202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23" name="TextBox 22">
            <a:extLst>
              <a:ext uri="{FF2B5EF4-FFF2-40B4-BE49-F238E27FC236}">
                <a16:creationId xmlns:a16="http://schemas.microsoft.com/office/drawing/2014/main" id="{EE0A517B-54A6-EE5C-6612-64B4BAA9E460}"/>
              </a:ext>
            </a:extLst>
          </p:cNvPr>
          <p:cNvSpPr txBox="1"/>
          <p:nvPr/>
        </p:nvSpPr>
        <p:spPr>
          <a:xfrm>
            <a:off x="1828800" y="647700"/>
            <a:ext cx="9896474" cy="1323439"/>
          </a:xfrm>
          <a:prstGeom prst="rect">
            <a:avLst/>
          </a:prstGeom>
          <a:noFill/>
        </p:spPr>
        <p:txBody>
          <a:bodyPr wrap="square">
            <a:spAutoFit/>
          </a:bodyPr>
          <a:lstStyle/>
          <a:p>
            <a:pPr>
              <a:lnSpc>
                <a:spcPts val="9600"/>
              </a:lnSpc>
            </a:pPr>
            <a:r>
              <a:rPr lang="en-US" sz="8000" spc="-80" dirty="0">
                <a:solidFill>
                  <a:srgbClr val="000000"/>
                </a:solidFill>
                <a:latin typeface="Arial" panose="020B0604020202020204" pitchFamily="34" charset="0"/>
                <a:cs typeface="Arial" panose="020B0604020202020204" pitchFamily="34" charset="0"/>
              </a:rPr>
              <a:t>Today’s Agenda</a:t>
            </a:r>
          </a:p>
        </p:txBody>
      </p:sp>
      <p:sp>
        <p:nvSpPr>
          <p:cNvPr id="26" name="Rectangle: Top Corners Rounded 25">
            <a:extLst>
              <a:ext uri="{FF2B5EF4-FFF2-40B4-BE49-F238E27FC236}">
                <a16:creationId xmlns:a16="http://schemas.microsoft.com/office/drawing/2014/main" id="{389ACD06-D511-8F22-04AA-7EE68571E2FA}"/>
              </a:ext>
            </a:extLst>
          </p:cNvPr>
          <p:cNvSpPr/>
          <p:nvPr/>
        </p:nvSpPr>
        <p:spPr>
          <a:xfrm rot="16200000">
            <a:off x="2448910" y="1399190"/>
            <a:ext cx="1274379" cy="2971800"/>
          </a:xfrm>
          <a:prstGeom prst="round2SameRect">
            <a:avLst/>
          </a:prstGeom>
          <a:solidFill>
            <a:srgbClr val="A100FF"/>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nchorCtr="1"/>
          <a:lstStyle/>
          <a:p>
            <a:pPr algn="ctr"/>
            <a:r>
              <a:rPr lang="en-US" sz="2800" b="1" spc="-19" dirty="0">
                <a:solidFill>
                  <a:schemeClr val="bg1"/>
                </a:solidFill>
                <a:latin typeface="Arial" panose="020B0604020202020204" pitchFamily="34" charset="0"/>
                <a:cs typeface="Arial" panose="020B0604020202020204" pitchFamily="34" charset="0"/>
              </a:rPr>
              <a:t>Project Recap</a:t>
            </a:r>
            <a:endParaRPr lang="en-US" sz="2800" b="1" dirty="0">
              <a:solidFill>
                <a:schemeClr val="bg1"/>
              </a:solidFill>
              <a:latin typeface="Arial" panose="020B0604020202020204" pitchFamily="34" charset="0"/>
              <a:cs typeface="Arial" panose="020B0604020202020204" pitchFamily="34" charset="0"/>
            </a:endParaRPr>
          </a:p>
        </p:txBody>
      </p:sp>
      <p:sp>
        <p:nvSpPr>
          <p:cNvPr id="27" name="Rectangle: Top Corners Rounded 26">
            <a:extLst>
              <a:ext uri="{FF2B5EF4-FFF2-40B4-BE49-F238E27FC236}">
                <a16:creationId xmlns:a16="http://schemas.microsoft.com/office/drawing/2014/main" id="{0FD96A57-A753-227E-BA60-191E8A66964E}"/>
              </a:ext>
            </a:extLst>
          </p:cNvPr>
          <p:cNvSpPr/>
          <p:nvPr/>
        </p:nvSpPr>
        <p:spPr>
          <a:xfrm rot="16200000">
            <a:off x="2448910" y="2928445"/>
            <a:ext cx="1274379" cy="2971800"/>
          </a:xfrm>
          <a:prstGeom prst="round2SameRect">
            <a:avLst/>
          </a:prstGeom>
          <a:solidFill>
            <a:srgbClr val="A100FF"/>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nchorCtr="1"/>
          <a:lstStyle/>
          <a:p>
            <a:r>
              <a:rPr lang="en-US" sz="2800" b="1" spc="-19" dirty="0">
                <a:solidFill>
                  <a:schemeClr val="bg1"/>
                </a:solidFill>
                <a:latin typeface="Arial" panose="020B0604020202020204" pitchFamily="34" charset="0"/>
                <a:cs typeface="Arial" panose="020B0604020202020204" pitchFamily="34" charset="0"/>
              </a:rPr>
              <a:t>Problem</a:t>
            </a:r>
          </a:p>
        </p:txBody>
      </p:sp>
      <p:sp>
        <p:nvSpPr>
          <p:cNvPr id="28" name="Rectangle: Top Corners Rounded 27">
            <a:extLst>
              <a:ext uri="{FF2B5EF4-FFF2-40B4-BE49-F238E27FC236}">
                <a16:creationId xmlns:a16="http://schemas.microsoft.com/office/drawing/2014/main" id="{8D616549-BF2D-5A91-1239-116D9D7EFE72}"/>
              </a:ext>
            </a:extLst>
          </p:cNvPr>
          <p:cNvSpPr/>
          <p:nvPr/>
        </p:nvSpPr>
        <p:spPr>
          <a:xfrm rot="16200000">
            <a:off x="2448910" y="4457700"/>
            <a:ext cx="1274379" cy="2971800"/>
          </a:xfrm>
          <a:prstGeom prst="round2SameRect">
            <a:avLst/>
          </a:prstGeom>
          <a:solidFill>
            <a:srgbClr val="A100FF"/>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nchorCtr="1"/>
          <a:lstStyle/>
          <a:p>
            <a:pPr algn="ctr"/>
            <a:r>
              <a:rPr lang="en-US" sz="2800" b="1" spc="-19" dirty="0">
                <a:solidFill>
                  <a:schemeClr val="bg1"/>
                </a:solidFill>
                <a:latin typeface="Arial" panose="020B0604020202020204" pitchFamily="34" charset="0"/>
                <a:cs typeface="Arial" panose="020B0604020202020204" pitchFamily="34" charset="0"/>
              </a:rPr>
              <a:t>The Analytics Team</a:t>
            </a:r>
          </a:p>
        </p:txBody>
      </p:sp>
      <p:sp>
        <p:nvSpPr>
          <p:cNvPr id="29" name="Rectangle: Top Corners Rounded 28">
            <a:extLst>
              <a:ext uri="{FF2B5EF4-FFF2-40B4-BE49-F238E27FC236}">
                <a16:creationId xmlns:a16="http://schemas.microsoft.com/office/drawing/2014/main" id="{2AADAB37-3C67-46D0-6146-B35FC0EEB044}"/>
              </a:ext>
            </a:extLst>
          </p:cNvPr>
          <p:cNvSpPr/>
          <p:nvPr/>
        </p:nvSpPr>
        <p:spPr>
          <a:xfrm rot="16200000">
            <a:off x="2448910" y="5986955"/>
            <a:ext cx="1274379" cy="2971800"/>
          </a:xfrm>
          <a:prstGeom prst="round2SameRect">
            <a:avLst/>
          </a:prstGeom>
          <a:solidFill>
            <a:srgbClr val="A100FF"/>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nchorCtr="1"/>
          <a:lstStyle/>
          <a:p>
            <a:pPr algn="ctr"/>
            <a:r>
              <a:rPr lang="en-US" sz="2800" b="1" spc="-19" dirty="0">
                <a:solidFill>
                  <a:schemeClr val="bg1"/>
                </a:solidFill>
                <a:latin typeface="Arial" panose="020B0604020202020204" pitchFamily="34" charset="0"/>
                <a:cs typeface="Arial" panose="020B0604020202020204" pitchFamily="34" charset="0"/>
              </a:rPr>
              <a:t>Process</a:t>
            </a:r>
          </a:p>
        </p:txBody>
      </p:sp>
      <p:sp>
        <p:nvSpPr>
          <p:cNvPr id="30" name="Rectangle: Top Corners Rounded 29">
            <a:extLst>
              <a:ext uri="{FF2B5EF4-FFF2-40B4-BE49-F238E27FC236}">
                <a16:creationId xmlns:a16="http://schemas.microsoft.com/office/drawing/2014/main" id="{16EA28E4-B166-2BA4-751B-449EF4E70447}"/>
              </a:ext>
            </a:extLst>
          </p:cNvPr>
          <p:cNvSpPr/>
          <p:nvPr/>
        </p:nvSpPr>
        <p:spPr>
          <a:xfrm rot="16200000">
            <a:off x="2448910" y="7516210"/>
            <a:ext cx="1274379" cy="2971800"/>
          </a:xfrm>
          <a:prstGeom prst="round2SameRect">
            <a:avLst/>
          </a:prstGeom>
          <a:solidFill>
            <a:srgbClr val="A100FF"/>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nchorCtr="1"/>
          <a:lstStyle/>
          <a:p>
            <a:pPr algn="ctr"/>
            <a:r>
              <a:rPr lang="en-US" sz="2800" b="1" spc="-19" dirty="0">
                <a:solidFill>
                  <a:schemeClr val="bg1"/>
                </a:solidFill>
                <a:latin typeface="Arial" panose="020B0604020202020204" pitchFamily="34" charset="0"/>
                <a:cs typeface="Arial" panose="020B0604020202020204" pitchFamily="34" charset="0"/>
              </a:rPr>
              <a:t>Insights &amp; Summary</a:t>
            </a:r>
          </a:p>
        </p:txBody>
      </p:sp>
      <p:sp>
        <p:nvSpPr>
          <p:cNvPr id="33" name="Rectangle: Top Corners Rounded 32">
            <a:extLst>
              <a:ext uri="{FF2B5EF4-FFF2-40B4-BE49-F238E27FC236}">
                <a16:creationId xmlns:a16="http://schemas.microsoft.com/office/drawing/2014/main" id="{E9371848-07D6-EFE7-FE08-C9853BC7A47C}"/>
              </a:ext>
            </a:extLst>
          </p:cNvPr>
          <p:cNvSpPr/>
          <p:nvPr/>
        </p:nvSpPr>
        <p:spPr>
          <a:xfrm rot="5400000" flipH="1">
            <a:off x="7592410" y="-772510"/>
            <a:ext cx="1274379" cy="7315200"/>
          </a:xfrm>
          <a:prstGeom prst="round2SameRect">
            <a:avLst/>
          </a:prstGeom>
          <a:solidFill>
            <a:schemeClr val="bg1"/>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ectangle: Top Corners Rounded 33">
            <a:extLst>
              <a:ext uri="{FF2B5EF4-FFF2-40B4-BE49-F238E27FC236}">
                <a16:creationId xmlns:a16="http://schemas.microsoft.com/office/drawing/2014/main" id="{8A2997B0-3E7D-A3B3-1C92-C311C0818EA4}"/>
              </a:ext>
            </a:extLst>
          </p:cNvPr>
          <p:cNvSpPr/>
          <p:nvPr/>
        </p:nvSpPr>
        <p:spPr>
          <a:xfrm rot="5400000" flipH="1">
            <a:off x="7592410" y="756745"/>
            <a:ext cx="1274379" cy="7315200"/>
          </a:xfrm>
          <a:prstGeom prst="round2SameRect">
            <a:avLst/>
          </a:prstGeom>
          <a:solidFill>
            <a:schemeClr val="bg1"/>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5" name="Rectangle: Top Corners Rounded 34">
            <a:extLst>
              <a:ext uri="{FF2B5EF4-FFF2-40B4-BE49-F238E27FC236}">
                <a16:creationId xmlns:a16="http://schemas.microsoft.com/office/drawing/2014/main" id="{D49A45B6-6B6C-657F-0108-DA6356FEAC79}"/>
              </a:ext>
            </a:extLst>
          </p:cNvPr>
          <p:cNvSpPr/>
          <p:nvPr/>
        </p:nvSpPr>
        <p:spPr>
          <a:xfrm rot="5400000" flipH="1">
            <a:off x="7592410" y="2286000"/>
            <a:ext cx="1274379" cy="7315200"/>
          </a:xfrm>
          <a:prstGeom prst="round2SameRect">
            <a:avLst/>
          </a:prstGeom>
          <a:solidFill>
            <a:schemeClr val="bg1"/>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Top Corners Rounded 35">
            <a:extLst>
              <a:ext uri="{FF2B5EF4-FFF2-40B4-BE49-F238E27FC236}">
                <a16:creationId xmlns:a16="http://schemas.microsoft.com/office/drawing/2014/main" id="{9268B980-9972-D5F4-8911-64B1121BCE32}"/>
              </a:ext>
            </a:extLst>
          </p:cNvPr>
          <p:cNvSpPr/>
          <p:nvPr/>
        </p:nvSpPr>
        <p:spPr>
          <a:xfrm rot="5400000" flipH="1">
            <a:off x="7592410" y="3815255"/>
            <a:ext cx="1274379" cy="7315200"/>
          </a:xfrm>
          <a:prstGeom prst="round2SameRect">
            <a:avLst/>
          </a:prstGeom>
          <a:solidFill>
            <a:schemeClr val="bg1"/>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Rectangle: Top Corners Rounded 36">
            <a:extLst>
              <a:ext uri="{FF2B5EF4-FFF2-40B4-BE49-F238E27FC236}">
                <a16:creationId xmlns:a16="http://schemas.microsoft.com/office/drawing/2014/main" id="{A15ACC44-6F60-5F52-3D87-52BABB4A9463}"/>
              </a:ext>
            </a:extLst>
          </p:cNvPr>
          <p:cNvSpPr/>
          <p:nvPr/>
        </p:nvSpPr>
        <p:spPr>
          <a:xfrm rot="5400000" flipH="1">
            <a:off x="7592410" y="5344510"/>
            <a:ext cx="1274379" cy="7315200"/>
          </a:xfrm>
          <a:prstGeom prst="round2SameRect">
            <a:avLst/>
          </a:prstGeom>
          <a:solidFill>
            <a:schemeClr val="bg1"/>
          </a:solidFill>
          <a:ln>
            <a:solidFill>
              <a:srgbClr val="A1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6FC4207-2D6F-AE03-56F9-1BCED8027645}"/>
              </a:ext>
            </a:extLst>
          </p:cNvPr>
          <p:cNvSpPr txBox="1"/>
          <p:nvPr/>
        </p:nvSpPr>
        <p:spPr>
          <a:xfrm>
            <a:off x="4800600" y="2423425"/>
            <a:ext cx="693420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provide a high-level overview of the business problem we're tackling and the precise requirements, we will provide a summary of the entire project.</a:t>
            </a:r>
          </a:p>
        </p:txBody>
      </p:sp>
      <p:sp>
        <p:nvSpPr>
          <p:cNvPr id="38" name="TextBox 37">
            <a:extLst>
              <a:ext uri="{FF2B5EF4-FFF2-40B4-BE49-F238E27FC236}">
                <a16:creationId xmlns:a16="http://schemas.microsoft.com/office/drawing/2014/main" id="{D14B7190-67F6-2C38-B654-A20A7EFE9A84}"/>
              </a:ext>
            </a:extLst>
          </p:cNvPr>
          <p:cNvSpPr txBox="1"/>
          <p:nvPr/>
        </p:nvSpPr>
        <p:spPr>
          <a:xfrm>
            <a:off x="4800600" y="3952680"/>
            <a:ext cx="693420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We will get into the particular issue that the Data Analytics team has been concentrating on and provide some context for why this is such a significant issue.</a:t>
            </a:r>
          </a:p>
        </p:txBody>
      </p:sp>
      <p:sp>
        <p:nvSpPr>
          <p:cNvPr id="39" name="TextBox 38">
            <a:extLst>
              <a:ext uri="{FF2B5EF4-FFF2-40B4-BE49-F238E27FC236}">
                <a16:creationId xmlns:a16="http://schemas.microsoft.com/office/drawing/2014/main" id="{BD7E8B89-2324-29FC-3906-C3420AF83446}"/>
              </a:ext>
            </a:extLst>
          </p:cNvPr>
          <p:cNvSpPr txBox="1"/>
          <p:nvPr/>
        </p:nvSpPr>
        <p:spPr>
          <a:xfrm>
            <a:off x="4800600" y="5620435"/>
            <a:ext cx="69342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I'll start by outlining the issue and then discuss the team that is in charge of handling this assignment on our end.</a:t>
            </a:r>
          </a:p>
        </p:txBody>
      </p:sp>
      <p:sp>
        <p:nvSpPr>
          <p:cNvPr id="40" name="TextBox 39">
            <a:extLst>
              <a:ext uri="{FF2B5EF4-FFF2-40B4-BE49-F238E27FC236}">
                <a16:creationId xmlns:a16="http://schemas.microsoft.com/office/drawing/2014/main" id="{1A3C0630-9C57-1095-54A1-262696FECBC4}"/>
              </a:ext>
            </a:extLst>
          </p:cNvPr>
          <p:cNvSpPr txBox="1"/>
          <p:nvPr/>
        </p:nvSpPr>
        <p:spPr>
          <a:xfrm>
            <a:off x="4800600" y="7011190"/>
            <a:ext cx="693420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After that, I'll go into the general steps we took to do this assignment so you can fully understand how we approach tasks of this nature.</a:t>
            </a:r>
          </a:p>
        </p:txBody>
      </p:sp>
      <p:sp>
        <p:nvSpPr>
          <p:cNvPr id="41" name="TextBox 40">
            <a:extLst>
              <a:ext uri="{FF2B5EF4-FFF2-40B4-BE49-F238E27FC236}">
                <a16:creationId xmlns:a16="http://schemas.microsoft.com/office/drawing/2014/main" id="{1DBDF3A1-27D8-FEC3-098D-725DCADAF92C}"/>
              </a:ext>
            </a:extLst>
          </p:cNvPr>
          <p:cNvSpPr txBox="1"/>
          <p:nvPr/>
        </p:nvSpPr>
        <p:spPr>
          <a:xfrm>
            <a:off x="4800600" y="8678945"/>
            <a:ext cx="69342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Lastly, I will review all significant findings and offer them as a collection of understandings and illustrations from our</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a:latin typeface="Arial" panose="020B0604020202020204" pitchFamily="34" charset="0"/>
              <a:cs typeface="Arial" panose="020B0604020202020204" pitchFamily="34" charset="0"/>
            </a:endParaRP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b="1" spc="-80" dirty="0">
                <a:solidFill>
                  <a:srgbClr val="FFFFFF"/>
                </a:solidFill>
                <a:latin typeface="Arial" panose="020B0604020202020204" pitchFamily="34" charset="0"/>
                <a:cs typeface="Arial" panose="020B0604020202020204" pitchFamily="34" charset="0"/>
              </a:rPr>
              <a:t>Project Recap</a:t>
            </a:r>
          </a:p>
        </p:txBody>
      </p:sp>
      <p:sp>
        <p:nvSpPr>
          <p:cNvPr id="34" name="TextBox 33">
            <a:extLst>
              <a:ext uri="{FF2B5EF4-FFF2-40B4-BE49-F238E27FC236}">
                <a16:creationId xmlns:a16="http://schemas.microsoft.com/office/drawing/2014/main" id="{992CAB0E-2C3A-76CE-521C-E6051D7CC947}"/>
              </a:ext>
            </a:extLst>
          </p:cNvPr>
          <p:cNvSpPr txBox="1"/>
          <p:nvPr/>
        </p:nvSpPr>
        <p:spPr>
          <a:xfrm>
            <a:off x="8686800" y="2628900"/>
            <a:ext cx="7391400" cy="4600042"/>
          </a:xfrm>
          <a:prstGeom prst="rect">
            <a:avLst/>
          </a:prstGeom>
          <a:noFill/>
        </p:spPr>
        <p:txBody>
          <a:bodyPr wrap="square" rtlCol="0">
            <a:spAutoFit/>
          </a:bodyPr>
          <a:lstStyle/>
          <a:p>
            <a:pPr>
              <a:lnSpc>
                <a:spcPct val="150000"/>
              </a:lnSpc>
            </a:pPr>
            <a:r>
              <a:rPr lang="en-US" sz="2200" dirty="0">
                <a:latin typeface="Arial" panose="020B0604020202020204" pitchFamily="34" charset="0"/>
                <a:cs typeface="Arial" panose="020B0604020202020204" pitchFamily="34" charset="0"/>
              </a:rPr>
              <a:t>"</a:t>
            </a:r>
            <a:r>
              <a:rPr lang="en-US" sz="2200" b="1" dirty="0">
                <a:latin typeface="Arial" panose="020B0604020202020204" pitchFamily="34" charset="0"/>
                <a:cs typeface="Arial" panose="020B0604020202020204" pitchFamily="34" charset="0"/>
              </a:rPr>
              <a:t>Social Buzz</a:t>
            </a:r>
            <a:r>
              <a:rPr lang="en-US" sz="2200" dirty="0">
                <a:latin typeface="Arial" panose="020B0604020202020204" pitchFamily="34" charset="0"/>
                <a:cs typeface="Arial" panose="020B0604020202020204" pitchFamily="34" charset="0"/>
              </a:rPr>
              <a:t>" is a rapidly expanding unicorn in the technology space that needs to quickly adjust to its global reach. </a:t>
            </a:r>
          </a:p>
          <a:p>
            <a:pPr>
              <a:lnSpc>
                <a:spcPct val="150000"/>
              </a:lnSpc>
            </a:pPr>
            <a:r>
              <a:rPr lang="en-US" sz="2200" dirty="0">
                <a:latin typeface="Arial" panose="020B0604020202020204" pitchFamily="34" charset="0"/>
                <a:cs typeface="Arial" panose="020B0604020202020204" pitchFamily="34" charset="0"/>
              </a:rPr>
              <a:t>Accenture has started working on the following activities during a three-month POC :</a:t>
            </a:r>
          </a:p>
          <a:p>
            <a:pPr marL="342900" indent="-342900">
              <a:lnSpc>
                <a:spcPct val="150000"/>
              </a:lnSpc>
              <a:buFont typeface="Courier New" panose="02070309020205020404" pitchFamily="49" charset="0"/>
              <a:buChar char="o"/>
            </a:pPr>
            <a:r>
              <a:rPr lang="en-US" sz="2200" dirty="0">
                <a:latin typeface="Arial" panose="020B0604020202020204" pitchFamily="34" charset="0"/>
                <a:cs typeface="Arial" panose="020B0604020202020204" pitchFamily="34" charset="0"/>
              </a:rPr>
              <a:t>An examination of Social Buzz's use of big data</a:t>
            </a:r>
          </a:p>
          <a:p>
            <a:pPr marL="342900" indent="-342900">
              <a:lnSpc>
                <a:spcPct val="150000"/>
              </a:lnSpc>
              <a:buFont typeface="Courier New" panose="02070309020205020404" pitchFamily="49" charset="0"/>
              <a:buChar char="o"/>
            </a:pPr>
            <a:r>
              <a:rPr lang="en-US" sz="2200" dirty="0">
                <a:latin typeface="Arial" panose="020B0604020202020204" pitchFamily="34" charset="0"/>
                <a:cs typeface="Arial" panose="020B0604020202020204" pitchFamily="34" charset="0"/>
              </a:rPr>
              <a:t>Strategies for a prosperous initial public offering (IPO)</a:t>
            </a:r>
          </a:p>
          <a:p>
            <a:pPr marL="342900" indent="-342900">
              <a:lnSpc>
                <a:spcPct val="150000"/>
              </a:lnSpc>
              <a:buFont typeface="Courier New" panose="02070309020205020404" pitchFamily="49" charset="0"/>
              <a:buChar char="o"/>
            </a:pPr>
            <a:r>
              <a:rPr lang="en-US" sz="2200" dirty="0">
                <a:latin typeface="Arial" panose="020B0604020202020204" pitchFamily="34" charset="0"/>
                <a:cs typeface="Arial" panose="020B0604020202020204" pitchFamily="34" charset="0"/>
              </a:rPr>
              <a:t>An examination to determine the top 5 content categories on Social Buzz</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latin typeface="Arial" panose="020B0604020202020204" pitchFamily="34" charset="0"/>
              <a:cs typeface="Arial" panose="020B0604020202020204" pitchFamily="34" charset="0"/>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latin typeface="Arial" panose="020B0604020202020204" pitchFamily="34" charset="0"/>
                  <a:cs typeface="Arial" panose="020B0604020202020204" pitchFamily="34" charset="0"/>
                </a:endParaRPr>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b="1" spc="-80" dirty="0">
                <a:solidFill>
                  <a:srgbClr val="FFFFFF"/>
                </a:solidFill>
                <a:latin typeface="Arial" panose="020B0604020202020204" pitchFamily="34" charset="0"/>
                <a:cs typeface="Arial" panose="020B0604020202020204" pitchFamily="34" charset="0"/>
              </a:rPr>
              <a:t>Problem</a:t>
            </a:r>
          </a:p>
        </p:txBody>
      </p:sp>
      <p:sp>
        <p:nvSpPr>
          <p:cNvPr id="22" name="TextBox 21">
            <a:extLst>
              <a:ext uri="{FF2B5EF4-FFF2-40B4-BE49-F238E27FC236}">
                <a16:creationId xmlns:a16="http://schemas.microsoft.com/office/drawing/2014/main" id="{4E7ED5B8-7D3A-0656-F440-D5F7D00130F2}"/>
              </a:ext>
            </a:extLst>
          </p:cNvPr>
          <p:cNvSpPr txBox="1"/>
          <p:nvPr/>
        </p:nvSpPr>
        <p:spPr>
          <a:xfrm>
            <a:off x="2286000" y="4914900"/>
            <a:ext cx="7543800" cy="4651979"/>
          </a:xfrm>
          <a:prstGeom prst="rect">
            <a:avLst/>
          </a:prstGeom>
          <a:noFill/>
        </p:spPr>
        <p:txBody>
          <a:bodyPr wrap="square" rtlCol="0">
            <a:spAutoFit/>
          </a:bodyPr>
          <a:lstStyle/>
          <a:p>
            <a:pPr marL="342900" indent="-342900">
              <a:lnSpc>
                <a:spcPct val="150000"/>
              </a:lnSpc>
              <a:buFont typeface="Courier New" panose="02070309020205020404" pitchFamily="49" charset="0"/>
              <a:buChar char="o"/>
            </a:pPr>
            <a:r>
              <a:rPr lang="en-US" sz="2000" b="0" i="0" dirty="0">
                <a:solidFill>
                  <a:schemeClr val="bg1"/>
                </a:solidFill>
                <a:effectLst/>
                <a:latin typeface="Arial" panose="020B0604020202020204" pitchFamily="34" charset="0"/>
                <a:cs typeface="Arial" panose="020B0604020202020204" pitchFamily="34" charset="0"/>
              </a:rPr>
              <a:t>In recent years, the customer has grown to an enormous extent, and they lack the internal resources to manage it.</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Every day, Social Buzz receives over 100,000 posts, totaling 36,500,000 posts annually. Since all of the content is unstructured, it might be challenging to make sense of it all.</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Determine the specifications that must be fulfilled for this project.</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Combining tables from the sample data set</a:t>
            </a:r>
          </a:p>
          <a:p>
            <a:pPr marL="342900" indent="-342900">
              <a:lnSpc>
                <a:spcPct val="150000"/>
              </a:lnSpc>
              <a:buFont typeface="Courier New" panose="02070309020205020404" pitchFamily="49" charset="0"/>
              <a:buChar char="o"/>
            </a:pPr>
            <a:r>
              <a:rPr lang="en-US" sz="2000" dirty="0">
                <a:solidFill>
                  <a:schemeClr val="bg1"/>
                </a:solidFill>
                <a:latin typeface="Arial" panose="020B0604020202020204" pitchFamily="34" charset="0"/>
                <a:cs typeface="Arial" panose="020B0604020202020204" pitchFamily="34" charset="0"/>
              </a:rPr>
              <a:t>An analysis of their content categories that identifies the top five with the highest total popularity</a:t>
            </a:r>
            <a:endParaRPr lang="en-IN" sz="20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latin typeface="Arial" panose="020B0604020202020204" pitchFamily="34" charset="0"/>
              <a:cs typeface="Arial" panose="020B0604020202020204" pitchFamily="34" charset="0"/>
            </a:endParaRPr>
          </a:p>
        </p:txBody>
      </p:sp>
      <p:sp>
        <p:nvSpPr>
          <p:cNvPr id="20" name="Freeform 20"/>
          <p:cNvSpPr/>
          <p:nvPr/>
        </p:nvSpPr>
        <p:spPr>
          <a:xfrm>
            <a:off x="11443639" y="1050857"/>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latin typeface="Arial" panose="020B0604020202020204" pitchFamily="34" charset="0"/>
              <a:cs typeface="Arial" panose="020B0604020202020204" pitchFamily="34" charset="0"/>
            </a:endParaRPr>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Arial" panose="020B0604020202020204" pitchFamily="34" charset="0"/>
                <a:cs typeface="Arial" panose="020B0604020202020204" pitchFamily="34" charset="0"/>
              </a:endParaRPr>
            </a:p>
          </p:txBody>
        </p:sp>
      </p:grpSp>
      <p:sp>
        <p:nvSpPr>
          <p:cNvPr id="25" name="Freeform 25"/>
          <p:cNvSpPr/>
          <p:nvPr/>
        </p:nvSpPr>
        <p:spPr>
          <a:xfrm>
            <a:off x="11443639" y="4002073"/>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latin typeface="Arial" panose="020B0604020202020204" pitchFamily="34" charset="0"/>
              <a:cs typeface="Arial" panose="020B0604020202020204" pitchFamily="34" charset="0"/>
            </a:endParaRPr>
          </a:p>
        </p:txBody>
      </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latin typeface="Arial" panose="020B0604020202020204" pitchFamily="34" charset="0"/>
                <a:cs typeface="Arial" panose="020B0604020202020204" pitchFamily="34" charset="0"/>
              </a:endParaRPr>
            </a:p>
          </p:txBody>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latin typeface="Arial" panose="020B0604020202020204" pitchFamily="34" charset="0"/>
              <a:cs typeface="Arial" panose="020B0604020202020204" pitchFamily="34" charset="0"/>
            </a:endParaRPr>
          </a:p>
        </p:txBody>
      </p:sp>
      <p:sp>
        <p:nvSpPr>
          <p:cNvPr id="31" name="TextBox 31"/>
          <p:cNvSpPr txBox="1"/>
          <p:nvPr/>
        </p:nvSpPr>
        <p:spPr>
          <a:xfrm>
            <a:off x="1971444" y="3912393"/>
            <a:ext cx="7010400" cy="2462213"/>
          </a:xfrm>
          <a:prstGeom prst="rect">
            <a:avLst/>
          </a:prstGeom>
        </p:spPr>
        <p:txBody>
          <a:bodyPr wrap="square" lIns="0" tIns="0" rIns="0" bIns="0" rtlCol="0" anchor="t">
            <a:spAutoFit/>
          </a:bodyPr>
          <a:lstStyle/>
          <a:p>
            <a:pPr algn="ctr">
              <a:lnSpc>
                <a:spcPts val="9600"/>
              </a:lnSpc>
            </a:pPr>
            <a:r>
              <a:rPr lang="en-US" sz="8000" b="1" spc="-80" dirty="0">
                <a:solidFill>
                  <a:srgbClr val="000000"/>
                </a:solidFill>
                <a:latin typeface="Arial" panose="020B0604020202020204" pitchFamily="34" charset="0"/>
                <a:cs typeface="Arial" panose="020B0604020202020204" pitchFamily="34" charset="0"/>
              </a:rPr>
              <a:t>The Analytics Team</a:t>
            </a:r>
          </a:p>
        </p:txBody>
      </p:sp>
      <p:pic>
        <p:nvPicPr>
          <p:cNvPr id="35" name="Picture 34" descr="A person smiling at camera&#10;&#10;Description automatically generated">
            <a:extLst>
              <a:ext uri="{FF2B5EF4-FFF2-40B4-BE49-F238E27FC236}">
                <a16:creationId xmlns:a16="http://schemas.microsoft.com/office/drawing/2014/main" id="{6F2FD6FB-DEC6-3A70-BE87-344E521B3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06200" y="4029075"/>
            <a:ext cx="1981200" cy="2053506"/>
          </a:xfrm>
          <a:prstGeom prst="rect">
            <a:avLst/>
          </a:prstGeom>
        </p:spPr>
      </p:pic>
      <p:pic>
        <p:nvPicPr>
          <p:cNvPr id="43" name="Picture 42">
            <a:extLst>
              <a:ext uri="{FF2B5EF4-FFF2-40B4-BE49-F238E27FC236}">
                <a16:creationId xmlns:a16="http://schemas.microsoft.com/office/drawing/2014/main" id="{E4EE75E2-5D74-D86D-95F4-366B0786F60A}"/>
              </a:ext>
            </a:extLst>
          </p:cNvPr>
          <p:cNvPicPr>
            <a:picLocks noChangeAspect="1"/>
          </p:cNvPicPr>
          <p:nvPr/>
        </p:nvPicPr>
        <p:blipFill rotWithShape="1">
          <a:blip r:embed="rId6"/>
          <a:srcRect l="47675" t="31303" r="28575" b="26474"/>
          <a:stretch/>
        </p:blipFill>
        <p:spPr>
          <a:xfrm>
            <a:off x="11487150" y="7004050"/>
            <a:ext cx="2012950" cy="2012950"/>
          </a:xfrm>
          <a:custGeom>
            <a:avLst/>
            <a:gdLst>
              <a:gd name="connsiteX0" fmla="*/ 1447800 w 2895600"/>
              <a:gd name="connsiteY0" fmla="*/ 0 h 2895600"/>
              <a:gd name="connsiteX1" fmla="*/ 2895600 w 2895600"/>
              <a:gd name="connsiteY1" fmla="*/ 1447800 h 2895600"/>
              <a:gd name="connsiteX2" fmla="*/ 1447800 w 2895600"/>
              <a:gd name="connsiteY2" fmla="*/ 2895600 h 2895600"/>
              <a:gd name="connsiteX3" fmla="*/ 0 w 2895600"/>
              <a:gd name="connsiteY3" fmla="*/ 1447800 h 2895600"/>
              <a:gd name="connsiteX4" fmla="*/ 1447800 w 2895600"/>
              <a:gd name="connsiteY4" fmla="*/ 0 h 28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00" h="2895600">
                <a:moveTo>
                  <a:pt x="1447800" y="0"/>
                </a:moveTo>
                <a:cubicBezTo>
                  <a:pt x="2247398" y="0"/>
                  <a:pt x="2895600" y="648202"/>
                  <a:pt x="2895600" y="1447800"/>
                </a:cubicBezTo>
                <a:cubicBezTo>
                  <a:pt x="2895600" y="2247398"/>
                  <a:pt x="2247398" y="2895600"/>
                  <a:pt x="1447800" y="2895600"/>
                </a:cubicBezTo>
                <a:cubicBezTo>
                  <a:pt x="648202" y="2895600"/>
                  <a:pt x="0" y="2247398"/>
                  <a:pt x="0" y="1447800"/>
                </a:cubicBezTo>
                <a:cubicBezTo>
                  <a:pt x="0" y="648202"/>
                  <a:pt x="648202" y="0"/>
                  <a:pt x="1447800" y="0"/>
                </a:cubicBezTo>
                <a:close/>
              </a:path>
            </a:pathLst>
          </a:custGeom>
        </p:spPr>
      </p:pic>
      <p:sp>
        <p:nvSpPr>
          <p:cNvPr id="45" name="TextBox 44">
            <a:extLst>
              <a:ext uri="{FF2B5EF4-FFF2-40B4-BE49-F238E27FC236}">
                <a16:creationId xmlns:a16="http://schemas.microsoft.com/office/drawing/2014/main" id="{1D28C51A-6B2E-AB14-C6F7-104BA74AA285}"/>
              </a:ext>
            </a:extLst>
          </p:cNvPr>
          <p:cNvSpPr txBox="1"/>
          <p:nvPr/>
        </p:nvSpPr>
        <p:spPr>
          <a:xfrm>
            <a:off x="13988142" y="1928579"/>
            <a:ext cx="4038600" cy="769441"/>
          </a:xfrm>
          <a:prstGeom prst="rect">
            <a:avLst/>
          </a:prstGeom>
          <a:noFill/>
        </p:spPr>
        <p:txBody>
          <a:bodyPr wrap="square" rtlCol="0">
            <a:spAutoFit/>
          </a:bodyPr>
          <a:lstStyle/>
          <a:p>
            <a:r>
              <a:rPr lang="en-IN" sz="2400" b="1" dirty="0" err="1">
                <a:latin typeface="Arial" panose="020B0604020202020204" pitchFamily="34" charset="0"/>
                <a:cs typeface="Arial" panose="020B0604020202020204" pitchFamily="34" charset="0"/>
              </a:rPr>
              <a:t>Ashlesh</a:t>
            </a:r>
            <a:r>
              <a:rPr lang="en-IN" sz="2400" b="1" dirty="0">
                <a:latin typeface="Arial" panose="020B0604020202020204" pitchFamily="34" charset="0"/>
                <a:cs typeface="Arial" panose="020B0604020202020204" pitchFamily="34" charset="0"/>
              </a:rPr>
              <a:t> </a:t>
            </a:r>
            <a:r>
              <a:rPr lang="en-IN" sz="2400" b="1" dirty="0" err="1">
                <a:latin typeface="Arial" panose="020B0604020202020204" pitchFamily="34" charset="0"/>
                <a:cs typeface="Arial" panose="020B0604020202020204" pitchFamily="34" charset="0"/>
              </a:rPr>
              <a:t>Chinchkhede</a:t>
            </a:r>
            <a:endParaRPr lang="en-IN" sz="2000" b="1"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 Data Analyst</a:t>
            </a:r>
            <a:endParaRPr lang="en-IN" sz="2000" b="1"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BCC9F75-C176-04DC-90CD-6C3A749F3DAE}"/>
              </a:ext>
            </a:extLst>
          </p:cNvPr>
          <p:cNvSpPr txBox="1"/>
          <p:nvPr/>
        </p:nvSpPr>
        <p:spPr>
          <a:xfrm>
            <a:off x="13988142" y="4879795"/>
            <a:ext cx="4038600" cy="769441"/>
          </a:xfrm>
          <a:prstGeom prst="rect">
            <a:avLst/>
          </a:prstGeom>
          <a:noFill/>
        </p:spPr>
        <p:txBody>
          <a:bodyPr wrap="square" rtlCol="0">
            <a:spAutoFit/>
          </a:bodyPr>
          <a:lstStyle/>
          <a:p>
            <a:r>
              <a:rPr lang="en-IN" sz="2400" b="1" dirty="0">
                <a:latin typeface="Arial" panose="020B0604020202020204" pitchFamily="34" charset="0"/>
                <a:cs typeface="Arial" panose="020B0604020202020204" pitchFamily="34" charset="0"/>
              </a:rPr>
              <a:t>M </a:t>
            </a:r>
            <a:r>
              <a:rPr lang="en-IN" sz="2400" b="1" dirty="0" err="1">
                <a:latin typeface="Arial" panose="020B0604020202020204" pitchFamily="34" charset="0"/>
                <a:cs typeface="Arial" panose="020B0604020202020204" pitchFamily="34" charset="0"/>
              </a:rPr>
              <a:t>Shrividya</a:t>
            </a:r>
            <a:endParaRPr lang="en-IN" sz="2000" b="1"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Data Analyst</a:t>
            </a:r>
            <a:endParaRPr lang="en-IN" sz="2000" b="1"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1F3CF53-4840-15DB-631E-6FBB18552525}"/>
              </a:ext>
            </a:extLst>
          </p:cNvPr>
          <p:cNvSpPr txBox="1"/>
          <p:nvPr/>
        </p:nvSpPr>
        <p:spPr>
          <a:xfrm>
            <a:off x="13988142" y="7831011"/>
            <a:ext cx="4038600" cy="769441"/>
          </a:xfrm>
          <a:prstGeom prst="rect">
            <a:avLst/>
          </a:prstGeom>
          <a:noFill/>
        </p:spPr>
        <p:txBody>
          <a:bodyPr wrap="square" rtlCol="0">
            <a:spAutoFit/>
          </a:bodyPr>
          <a:lstStyle/>
          <a:p>
            <a:r>
              <a:rPr lang="en-IN" sz="2400" b="1" dirty="0" err="1">
                <a:latin typeface="Arial" panose="020B0604020202020204" pitchFamily="34" charset="0"/>
                <a:cs typeface="Arial" panose="020B0604020202020204" pitchFamily="34" charset="0"/>
              </a:rPr>
              <a:t>Sumalatha</a:t>
            </a:r>
            <a:r>
              <a:rPr lang="en-IN" sz="2400" b="1" dirty="0">
                <a:latin typeface="Arial" panose="020B0604020202020204" pitchFamily="34" charset="0"/>
                <a:cs typeface="Arial" panose="020B0604020202020204" pitchFamily="34" charset="0"/>
              </a:rPr>
              <a:t> M</a:t>
            </a:r>
            <a:endParaRPr lang="en-IN" sz="2000" b="1"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Jr. Data Analyst</a:t>
            </a:r>
            <a:endParaRPr lang="en-IN" sz="2000" b="1"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BF2DD5F-3677-26BA-10D7-870540B455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11390404" y="1420245"/>
            <a:ext cx="1689098" cy="1266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latin typeface="Arial" panose="020B0604020202020204" pitchFamily="34" charset="0"/>
                  <a:cs typeface="Arial" panose="020B0604020202020204" pitchFamily="34" charset="0"/>
                </a:endParaRPr>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b="1" spc="-80" dirty="0">
                <a:solidFill>
                  <a:srgbClr val="FFFFFF"/>
                </a:solidFill>
                <a:latin typeface="Arial" panose="020B0604020202020204" pitchFamily="34" charset="0"/>
                <a:cs typeface="Arial" panose="020B06040202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b="1" spc="-640">
                <a:solidFill>
                  <a:srgbClr val="FFFFFF"/>
                </a:solidFill>
                <a:latin typeface="Arial" panose="020B0604020202020204" pitchFamily="34" charset="0"/>
                <a:cs typeface="Arial" panose="020B0604020202020204" pitchFamily="34" charset="0"/>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b="1" spc="-640" dirty="0">
                <a:solidFill>
                  <a:srgbClr val="FFFFFF"/>
                </a:solidFill>
                <a:latin typeface="Arial" panose="020B0604020202020204" pitchFamily="34" charset="0"/>
                <a:cs typeface="Arial" panose="020B0604020202020204" pitchFamily="34" charset="0"/>
              </a:rPr>
              <a:t>3</a:t>
            </a:r>
          </a:p>
        </p:txBody>
      </p:sp>
      <p:sp>
        <p:nvSpPr>
          <p:cNvPr id="46" name="Rectangle: Rounded Corners 45">
            <a:extLst>
              <a:ext uri="{FF2B5EF4-FFF2-40B4-BE49-F238E27FC236}">
                <a16:creationId xmlns:a16="http://schemas.microsoft.com/office/drawing/2014/main" id="{AB098BB3-7C49-AD72-FDD5-8BCF82FCB868}"/>
              </a:ext>
            </a:extLst>
          </p:cNvPr>
          <p:cNvSpPr/>
          <p:nvPr/>
        </p:nvSpPr>
        <p:spPr>
          <a:xfrm>
            <a:off x="11506200" y="7757268"/>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Uncover Insights</a:t>
            </a:r>
          </a:p>
        </p:txBody>
      </p:sp>
      <p:sp>
        <p:nvSpPr>
          <p:cNvPr id="47" name="Rectangle: Rounded Corners 46">
            <a:extLst>
              <a:ext uri="{FF2B5EF4-FFF2-40B4-BE49-F238E27FC236}">
                <a16:creationId xmlns:a16="http://schemas.microsoft.com/office/drawing/2014/main" id="{61F41796-D63A-4CA1-67EB-A93B7DAB0622}"/>
              </a:ext>
            </a:extLst>
          </p:cNvPr>
          <p:cNvSpPr/>
          <p:nvPr/>
        </p:nvSpPr>
        <p:spPr>
          <a:xfrm>
            <a:off x="9677400" y="6075126"/>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Data Analysis</a:t>
            </a:r>
          </a:p>
        </p:txBody>
      </p:sp>
      <p:sp>
        <p:nvSpPr>
          <p:cNvPr id="48" name="Rectangle: Rounded Corners 47">
            <a:extLst>
              <a:ext uri="{FF2B5EF4-FFF2-40B4-BE49-F238E27FC236}">
                <a16:creationId xmlns:a16="http://schemas.microsoft.com/office/drawing/2014/main" id="{8E95D8A2-9B20-654A-361F-949326C97C8E}"/>
              </a:ext>
            </a:extLst>
          </p:cNvPr>
          <p:cNvSpPr/>
          <p:nvPr/>
        </p:nvSpPr>
        <p:spPr>
          <a:xfrm>
            <a:off x="7848600" y="4392984"/>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a:solidFill>
                  <a:schemeClr val="tx1">
                    <a:lumMod val="95000"/>
                    <a:lumOff val="5000"/>
                  </a:schemeClr>
                </a:solidFill>
                <a:latin typeface="Arial" panose="020B0604020202020204" pitchFamily="34" charset="0"/>
                <a:cs typeface="Arial" panose="020B0604020202020204" pitchFamily="34" charset="0"/>
              </a:rPr>
              <a:t>Data Modelling</a:t>
            </a:r>
          </a:p>
        </p:txBody>
      </p:sp>
      <p:sp>
        <p:nvSpPr>
          <p:cNvPr id="49" name="Rectangle: Rounded Corners 48">
            <a:extLst>
              <a:ext uri="{FF2B5EF4-FFF2-40B4-BE49-F238E27FC236}">
                <a16:creationId xmlns:a16="http://schemas.microsoft.com/office/drawing/2014/main" id="{77F03FEA-91CE-6DDA-76A8-10A4BD6E01FD}"/>
              </a:ext>
            </a:extLst>
          </p:cNvPr>
          <p:cNvSpPr/>
          <p:nvPr/>
        </p:nvSpPr>
        <p:spPr>
          <a:xfrm>
            <a:off x="6019800" y="2710842"/>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dirty="0">
                <a:solidFill>
                  <a:schemeClr val="tx1">
                    <a:lumMod val="95000"/>
                    <a:lumOff val="5000"/>
                  </a:schemeClr>
                </a:solidFill>
                <a:latin typeface="Arial" panose="020B0604020202020204" pitchFamily="34" charset="0"/>
                <a:cs typeface="Arial" panose="020B0604020202020204" pitchFamily="34" charset="0"/>
              </a:rPr>
              <a:t>Data Cleaning</a:t>
            </a:r>
          </a:p>
        </p:txBody>
      </p:sp>
      <p:sp>
        <p:nvSpPr>
          <p:cNvPr id="50" name="Rectangle: Rounded Corners 49">
            <a:extLst>
              <a:ext uri="{FF2B5EF4-FFF2-40B4-BE49-F238E27FC236}">
                <a16:creationId xmlns:a16="http://schemas.microsoft.com/office/drawing/2014/main" id="{5C8192C4-1B2F-ABBE-8AF6-161CD4669A34}"/>
              </a:ext>
            </a:extLst>
          </p:cNvPr>
          <p:cNvSpPr/>
          <p:nvPr/>
        </p:nvSpPr>
        <p:spPr>
          <a:xfrm>
            <a:off x="4191000" y="1028700"/>
            <a:ext cx="6400800" cy="12192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8900"/>
            <a:r>
              <a:rPr lang="en-US" sz="3000" b="1" dirty="0">
                <a:solidFill>
                  <a:schemeClr val="tx1">
                    <a:lumMod val="95000"/>
                    <a:lumOff val="5000"/>
                  </a:schemeClr>
                </a:solidFill>
                <a:latin typeface="Arial" panose="020B0604020202020204" pitchFamily="34" charset="0"/>
                <a:cs typeface="Arial" panose="020B0604020202020204" pitchFamily="34" charset="0"/>
              </a:rPr>
              <a:t>Understanding Data</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b="1" spc="-80" dirty="0">
                <a:solidFill>
                  <a:srgbClr val="000000"/>
                </a:solidFill>
                <a:latin typeface="Arial" panose="020B0604020202020204" pitchFamily="34" charset="0"/>
                <a:cs typeface="Arial" panose="020B0604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Rounded Corners 13">
            <a:extLst>
              <a:ext uri="{FF2B5EF4-FFF2-40B4-BE49-F238E27FC236}">
                <a16:creationId xmlns:a16="http://schemas.microsoft.com/office/drawing/2014/main" id="{661F0BDC-A601-0B0B-76C8-467C359A6EC4}"/>
              </a:ext>
            </a:extLst>
          </p:cNvPr>
          <p:cNvSpPr/>
          <p:nvPr/>
        </p:nvSpPr>
        <p:spPr>
          <a:xfrm>
            <a:off x="2371708" y="4762500"/>
            <a:ext cx="2514600" cy="14478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a:solidFill>
                  <a:srgbClr val="883C84"/>
                </a:solidFill>
                <a:latin typeface="Arial" panose="020B0604020202020204" pitchFamily="34" charset="0"/>
                <a:cs typeface="Arial" panose="020B0604020202020204" pitchFamily="34" charset="0"/>
              </a:rPr>
              <a:t>16</a:t>
            </a:r>
          </a:p>
        </p:txBody>
      </p:sp>
      <p:sp>
        <p:nvSpPr>
          <p:cNvPr id="15" name="Rectangle: Rounded Corners 14">
            <a:extLst>
              <a:ext uri="{FF2B5EF4-FFF2-40B4-BE49-F238E27FC236}">
                <a16:creationId xmlns:a16="http://schemas.microsoft.com/office/drawing/2014/main" id="{FCC7EA67-F4D0-8081-377E-522E64B76AAB}"/>
              </a:ext>
            </a:extLst>
          </p:cNvPr>
          <p:cNvSpPr/>
          <p:nvPr/>
        </p:nvSpPr>
        <p:spPr>
          <a:xfrm>
            <a:off x="7543800" y="4762500"/>
            <a:ext cx="2514600" cy="14478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b="1" dirty="0">
                <a:solidFill>
                  <a:srgbClr val="883C84"/>
                </a:solidFill>
                <a:latin typeface="Arial" panose="020B0604020202020204" pitchFamily="34" charset="0"/>
                <a:cs typeface="Arial" panose="020B0604020202020204" pitchFamily="34" charset="0"/>
              </a:rPr>
              <a:t>75K</a:t>
            </a:r>
          </a:p>
        </p:txBody>
      </p:sp>
      <p:sp>
        <p:nvSpPr>
          <p:cNvPr id="16" name="Rectangle: Rounded Corners 15">
            <a:extLst>
              <a:ext uri="{FF2B5EF4-FFF2-40B4-BE49-F238E27FC236}">
                <a16:creationId xmlns:a16="http://schemas.microsoft.com/office/drawing/2014/main" id="{F602F5C5-18A4-21C2-437D-8F95C28FA6BE}"/>
              </a:ext>
            </a:extLst>
          </p:cNvPr>
          <p:cNvSpPr/>
          <p:nvPr/>
        </p:nvSpPr>
        <p:spPr>
          <a:xfrm>
            <a:off x="12954000" y="4762500"/>
            <a:ext cx="2514600" cy="1447800"/>
          </a:xfrm>
          <a:prstGeom prst="roundRect">
            <a:avLst/>
          </a:prstGeom>
          <a:solidFill>
            <a:schemeClr val="bg1"/>
          </a:solidFill>
          <a:ln>
            <a:solidFill>
              <a:srgbClr val="883C84"/>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dirty="0">
                <a:solidFill>
                  <a:srgbClr val="883C84"/>
                </a:solidFill>
                <a:latin typeface="Arial" panose="020B0604020202020204" pitchFamily="34" charset="0"/>
                <a:cs typeface="Arial" panose="020B0604020202020204" pitchFamily="34" charset="0"/>
              </a:rPr>
              <a:t>MAY</a:t>
            </a:r>
          </a:p>
        </p:txBody>
      </p:sp>
      <p:sp>
        <p:nvSpPr>
          <p:cNvPr id="17" name="TextBox 16">
            <a:extLst>
              <a:ext uri="{FF2B5EF4-FFF2-40B4-BE49-F238E27FC236}">
                <a16:creationId xmlns:a16="http://schemas.microsoft.com/office/drawing/2014/main" id="{7614677F-E85E-7E41-C2EC-5BB4AFCF20E0}"/>
              </a:ext>
            </a:extLst>
          </p:cNvPr>
          <p:cNvSpPr txBox="1"/>
          <p:nvPr/>
        </p:nvSpPr>
        <p:spPr>
          <a:xfrm>
            <a:off x="2057855" y="3497878"/>
            <a:ext cx="3142306" cy="954107"/>
          </a:xfrm>
          <a:prstGeom prst="rect">
            <a:avLst/>
          </a:prstGeom>
          <a:noFill/>
        </p:spPr>
        <p:txBody>
          <a:bodyPr wrap="square">
            <a:spAutoFit/>
          </a:bodyPr>
          <a:lstStyle/>
          <a:p>
            <a:pPr algn="ctr"/>
            <a:r>
              <a:rPr lang="en-IN" sz="2800" b="1" i="0" dirty="0">
                <a:effectLst/>
                <a:latin typeface="Arial" panose="020B0604020202020204" pitchFamily="34" charset="0"/>
                <a:cs typeface="Arial" panose="020B0604020202020204" pitchFamily="34" charset="0"/>
              </a:rPr>
              <a:t>Unique Categories</a:t>
            </a:r>
          </a:p>
        </p:txBody>
      </p:sp>
      <p:sp>
        <p:nvSpPr>
          <p:cNvPr id="18" name="TextBox 17">
            <a:extLst>
              <a:ext uri="{FF2B5EF4-FFF2-40B4-BE49-F238E27FC236}">
                <a16:creationId xmlns:a16="http://schemas.microsoft.com/office/drawing/2014/main" id="{2FFC4134-9801-375D-8F10-B0AA90887EE6}"/>
              </a:ext>
            </a:extLst>
          </p:cNvPr>
          <p:cNvSpPr txBox="1"/>
          <p:nvPr/>
        </p:nvSpPr>
        <p:spPr>
          <a:xfrm>
            <a:off x="7297094" y="3314700"/>
            <a:ext cx="3142306" cy="954107"/>
          </a:xfrm>
          <a:prstGeom prst="rect">
            <a:avLst/>
          </a:prstGeom>
          <a:noFill/>
        </p:spPr>
        <p:txBody>
          <a:bodyPr wrap="square">
            <a:spAutoFit/>
          </a:bodyPr>
          <a:lstStyle/>
          <a:p>
            <a:pPr algn="ctr"/>
            <a:r>
              <a:rPr lang="en-IN" sz="2800" b="1" dirty="0">
                <a:latin typeface="Arial" panose="020B0604020202020204" pitchFamily="34" charset="0"/>
                <a:cs typeface="Arial" panose="020B0604020202020204" pitchFamily="34" charset="0"/>
              </a:rPr>
              <a:t>Category With Highest Score </a:t>
            </a:r>
            <a:endParaRPr lang="en-IN" sz="2800" b="1" i="0" dirty="0">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5DCFF30-2336-A704-7840-685DB9FC5ADF}"/>
              </a:ext>
            </a:extLst>
          </p:cNvPr>
          <p:cNvSpPr txBox="1"/>
          <p:nvPr/>
        </p:nvSpPr>
        <p:spPr>
          <a:xfrm>
            <a:off x="12914990" y="3497878"/>
            <a:ext cx="2514600" cy="954107"/>
          </a:xfrm>
          <a:prstGeom prst="rect">
            <a:avLst/>
          </a:prstGeom>
          <a:noFill/>
        </p:spPr>
        <p:txBody>
          <a:bodyPr wrap="square">
            <a:spAutoFit/>
          </a:bodyPr>
          <a:lstStyle/>
          <a:p>
            <a:pPr algn="ctr"/>
            <a:r>
              <a:rPr lang="en-US" sz="2800" b="1" i="0" dirty="0">
                <a:effectLst/>
                <a:latin typeface="Arial" panose="020B0604020202020204" pitchFamily="34" charset="0"/>
                <a:cs typeface="Arial" panose="020B0604020202020204" pitchFamily="34" charset="0"/>
              </a:rPr>
              <a:t>Month with </a:t>
            </a:r>
          </a:p>
          <a:p>
            <a:pPr algn="ctr"/>
            <a:r>
              <a:rPr lang="en-US" sz="2800" b="1" i="0" dirty="0">
                <a:effectLst/>
                <a:latin typeface="Arial" panose="020B0604020202020204" pitchFamily="34" charset="0"/>
                <a:cs typeface="Arial" panose="020B0604020202020204" pitchFamily="34" charset="0"/>
              </a:rPr>
              <a:t>Most Posts</a:t>
            </a:r>
          </a:p>
        </p:txBody>
      </p:sp>
      <p:sp>
        <p:nvSpPr>
          <p:cNvPr id="20" name="TextBox 19">
            <a:extLst>
              <a:ext uri="{FF2B5EF4-FFF2-40B4-BE49-F238E27FC236}">
                <a16:creationId xmlns:a16="http://schemas.microsoft.com/office/drawing/2014/main" id="{D0C15546-E72D-8E65-018C-C63DCBF9E95D}"/>
              </a:ext>
            </a:extLst>
          </p:cNvPr>
          <p:cNvSpPr txBox="1"/>
          <p:nvPr/>
        </p:nvSpPr>
        <p:spPr>
          <a:xfrm>
            <a:off x="7297094" y="4229100"/>
            <a:ext cx="3142306" cy="523220"/>
          </a:xfrm>
          <a:prstGeom prst="rect">
            <a:avLst/>
          </a:prstGeom>
          <a:noFill/>
        </p:spPr>
        <p:txBody>
          <a:bodyPr wrap="square">
            <a:spAutoFit/>
          </a:bodyPr>
          <a:lstStyle/>
          <a:p>
            <a:pPr algn="ctr"/>
            <a:r>
              <a:rPr lang="en-IN" sz="2800" b="1" dirty="0">
                <a:solidFill>
                  <a:schemeClr val="accent6"/>
                </a:solidFill>
                <a:latin typeface="Arial" panose="020B0604020202020204" pitchFamily="34" charset="0"/>
                <a:cs typeface="Arial" panose="020B0604020202020204" pitchFamily="34" charset="0"/>
              </a:rPr>
              <a:t>Animals</a:t>
            </a:r>
            <a:endParaRPr lang="en-IN" sz="2800" b="1" i="0" dirty="0">
              <a:solidFill>
                <a:schemeClr val="accent6"/>
              </a:solidFill>
              <a:effectLst/>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latin typeface="Arial" panose="020B0604020202020204" pitchFamily="34" charset="0"/>
              <a:cs typeface="Arial" panose="020B0604020202020204" pitchFamily="34" charset="0"/>
            </a:endParaRPr>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4D4C423E-E2F0-C0F5-2594-12C8280A19E3}"/>
              </a:ext>
            </a:extLst>
          </p:cNvPr>
          <p:cNvGraphicFramePr>
            <a:graphicFrameLocks/>
          </p:cNvGraphicFramePr>
          <p:nvPr>
            <p:extLst>
              <p:ext uri="{D42A27DB-BD31-4B8C-83A1-F6EECF244321}">
                <p14:modId xmlns:p14="http://schemas.microsoft.com/office/powerpoint/2010/main" val="1978332637"/>
              </p:ext>
            </p:extLst>
          </p:nvPr>
        </p:nvGraphicFramePr>
        <p:xfrm>
          <a:off x="4572000" y="2476500"/>
          <a:ext cx="10820400" cy="6400800"/>
        </p:xfrm>
        <a:graphic>
          <a:graphicData uri="http://schemas.openxmlformats.org/drawingml/2006/chart">
            <c:chart xmlns:c="http://schemas.openxmlformats.org/drawingml/2006/chart" xmlns:r="http://schemas.openxmlformats.org/officeDocument/2006/relationships" r:id="rId7"/>
          </a:graphicData>
        </a:graphic>
      </p:graphicFrame>
      <p:sp>
        <p:nvSpPr>
          <p:cNvPr id="28" name="Rectangle: Top Corners Rounded 27">
            <a:extLst>
              <a:ext uri="{FF2B5EF4-FFF2-40B4-BE49-F238E27FC236}">
                <a16:creationId xmlns:a16="http://schemas.microsoft.com/office/drawing/2014/main" id="{607A90EA-A7CA-1F76-58AA-BA8E3DF6238C}"/>
              </a:ext>
            </a:extLst>
          </p:cNvPr>
          <p:cNvSpPr/>
          <p:nvPr/>
        </p:nvSpPr>
        <p:spPr>
          <a:xfrm>
            <a:off x="4572000" y="1638300"/>
            <a:ext cx="10820400" cy="914400"/>
          </a:xfrm>
          <a:prstGeom prst="round2SameRect">
            <a:avLst>
              <a:gd name="adj1" fmla="val 50000"/>
              <a:gd name="adj2" fmla="val 0"/>
            </a:avLst>
          </a:prstGeom>
          <a:gradFill>
            <a:gsLst>
              <a:gs pos="0">
                <a:srgbClr val="363636"/>
              </a:gs>
              <a:gs pos="100000">
                <a:schemeClr val="tx1">
                  <a:lumMod val="50000"/>
                  <a:lumOff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Top 5 Categories by Aggregated “Popularity” Score</a:t>
            </a:r>
          </a:p>
        </p:txBody>
      </p:sp>
    </p:spTree>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708BA825-06B9-CA01-5C5A-9A67296A8005}"/>
              </a:ext>
            </a:extLst>
          </p:cNvPr>
          <p:cNvGraphicFramePr>
            <a:graphicFrameLocks/>
          </p:cNvGraphicFramePr>
          <p:nvPr>
            <p:extLst>
              <p:ext uri="{D42A27DB-BD31-4B8C-83A1-F6EECF244321}">
                <p14:modId xmlns:p14="http://schemas.microsoft.com/office/powerpoint/2010/main" val="328116710"/>
              </p:ext>
            </p:extLst>
          </p:nvPr>
        </p:nvGraphicFramePr>
        <p:xfrm>
          <a:off x="4572000" y="2552700"/>
          <a:ext cx="10820400" cy="6324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latin typeface="Arial" panose="020B0604020202020204" pitchFamily="34" charset="0"/>
              <a:cs typeface="Arial" panose="020B0604020202020204" pitchFamily="34" charset="0"/>
            </a:endParaRPr>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latin typeface="Arial" panose="020B0604020202020204" pitchFamily="34" charset="0"/>
                  <a:cs typeface="Arial" panose="020B0604020202020204" pitchFamily="34" charset="0"/>
                </a:endParaRPr>
              </a:p>
            </p:txBody>
          </p:sp>
        </p:grpSp>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28" name="Rectangle: Top Corners Rounded 27">
            <a:extLst>
              <a:ext uri="{FF2B5EF4-FFF2-40B4-BE49-F238E27FC236}">
                <a16:creationId xmlns:a16="http://schemas.microsoft.com/office/drawing/2014/main" id="{607A90EA-A7CA-1F76-58AA-BA8E3DF6238C}"/>
              </a:ext>
            </a:extLst>
          </p:cNvPr>
          <p:cNvSpPr/>
          <p:nvPr/>
        </p:nvSpPr>
        <p:spPr>
          <a:xfrm>
            <a:off x="4572000" y="1638300"/>
            <a:ext cx="10820400" cy="914400"/>
          </a:xfrm>
          <a:prstGeom prst="round2SameRect">
            <a:avLst>
              <a:gd name="adj1" fmla="val 50000"/>
              <a:gd name="adj2" fmla="val 0"/>
            </a:avLst>
          </a:prstGeom>
          <a:gradFill>
            <a:gsLst>
              <a:gs pos="0">
                <a:srgbClr val="363636"/>
              </a:gs>
              <a:gs pos="100000">
                <a:schemeClr val="tx1">
                  <a:lumMod val="50000"/>
                  <a:lumOff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Popularity % Share from Top 5 Categories</a:t>
            </a:r>
          </a:p>
        </p:txBody>
      </p:sp>
    </p:spTree>
    <p:extLst>
      <p:ext uri="{BB962C8B-B14F-4D97-AF65-F5344CB8AC3E}">
        <p14:creationId xmlns:p14="http://schemas.microsoft.com/office/powerpoint/2010/main" val="4036977125"/>
      </p:ext>
    </p:extLst>
  </p:cSld>
  <p:clrMapOvr>
    <a:masterClrMapping/>
  </p:clrMapOvr>
  <mc:AlternateContent xmlns:mc="http://schemas.openxmlformats.org/markup-compatibility/2006" xmlns:p14="http://schemas.microsoft.com/office/powerpoint/2010/main">
    <mc:Choice Requires="p14">
      <p:transition spd="slow" p14:dur="2000" advClick="0" advTm="0">
        <p:wipe dir="r"/>
      </p:transition>
    </mc:Choice>
    <mc:Fallback xmlns="">
      <p:transition spd="slow" advClick="0" advTm="0">
        <p:wipe dir="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552</Words>
  <Application>Microsoft Macintosh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Courier New</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Office User</cp:lastModifiedBy>
  <cp:revision>16</cp:revision>
  <dcterms:created xsi:type="dcterms:W3CDTF">2006-08-16T00:00:00Z</dcterms:created>
  <dcterms:modified xsi:type="dcterms:W3CDTF">2024-05-23T15:13:01Z</dcterms:modified>
  <dc:identifier>DAEhDyfaYKE</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2023-12-24T14:12:05Z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a8a961d2-519c-49d9-be53-a044f72b3385</vt:lpwstr>
  </property>
  <property fmtid="{D5CDD505-2E9C-101B-9397-08002B2CF9AE}" pid="7" name="MSIP_Label_defa4170-0d19-0005-0004-bc88714345d2_ActionId">
    <vt:lpwstr>4b6d6923-e376-4c24-8462-4110663a4f72</vt:lpwstr>
  </property>
  <property fmtid="{D5CDD505-2E9C-101B-9397-08002B2CF9AE}" pid="8" name="MSIP_Label_defa4170-0d19-0005-0004-bc88714345d2_ContentBits">
    <vt:lpwstr>0</vt:lpwstr>
  </property>
</Properties>
</file>